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66" r:id="rId3"/>
    <p:sldId id="258" r:id="rId4"/>
    <p:sldId id="259" r:id="rId5"/>
    <p:sldId id="260" r:id="rId6"/>
    <p:sldId id="262" r:id="rId7"/>
    <p:sldId id="267" r:id="rId8"/>
    <p:sldId id="263" r:id="rId9"/>
    <p:sldId id="264" r:id="rId10"/>
    <p:sldId id="268" r:id="rId11"/>
    <p:sldId id="269" r:id="rId12"/>
    <p:sldId id="270" r:id="rId13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A3B5D39-7D25-3879-80EA-B418740F4A19}" v="22" dt="2026-02-10T09:34:34.160"/>
    <p1510:client id="{3C2494C4-90C5-40A6-1D1F-F01E0078E974}" v="93" dt="2026-02-09T22:12:27.072"/>
    <p1510:client id="{9DEBABE1-8B5B-1B98-2898-FB397A854CB8}" v="15" dt="2026-02-10T09:20:37.260"/>
    <p1510:client id="{B0416BD4-511D-3B26-1A9A-AB453022EC3F}" v="9" dt="2026-02-09T12:26:10.986"/>
    <p1510:client id="{FECEB000-922D-8D45-8360-6A3094C678A3}" v="226" dt="2026-02-10T09:16:36.46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gif>
</file>

<file path=ppt/media/image3.png>
</file>

<file path=ppt/media/image4.png>
</file>

<file path=ppt/media/image5.jpeg>
</file>

<file path=ppt/media/image6.gif>
</file>

<file path=ppt/media/image7.gif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67E120-6D23-D747-92FF-63573963E9B0}" type="datetimeFigureOut">
              <a:rPr lang="en-US" smtClean="0"/>
              <a:t>2/10/2026</a:t>
            </a:fld>
            <a:endParaRPr lang="en-US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6E7836-C37F-8D49-B17A-2C6CB09054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6590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9</a:t>
            </a:r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6E7836-C37F-8D49-B17A-2C6CB09054A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2250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Based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your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results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here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an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explanation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what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nb-NO" sz="1200" b="1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Mean</a:t>
            </a:r>
            <a:r>
              <a:rPr lang="nb-NO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1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Absolute</a:t>
            </a:r>
            <a:r>
              <a:rPr lang="nb-NO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1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Error</a:t>
            </a:r>
            <a:r>
              <a:rPr lang="nb-NO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(MAE)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and </a:t>
            </a:r>
            <a:r>
              <a:rPr lang="nb-NO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R-</a:t>
            </a:r>
            <a:r>
              <a:rPr lang="nb-NO" sz="1200" b="1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squared</a:t>
            </a:r>
            <a:r>
              <a:rPr lang="nb-NO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(R2)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values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mean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for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your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Digital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Twin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project's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predictive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models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nb-NO" sz="1200" b="1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Understanding</a:t>
            </a:r>
            <a:r>
              <a:rPr lang="nb-NO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1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nb-NO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1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Metrics</a:t>
            </a:r>
            <a:endParaRPr lang="nb-NO" sz="1200" b="1" i="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nb-NO" sz="1200" b="1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Mean</a:t>
            </a:r>
            <a:r>
              <a:rPr lang="nb-NO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1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Absolute</a:t>
            </a:r>
            <a:r>
              <a:rPr lang="nb-NO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1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Error</a:t>
            </a:r>
            <a:r>
              <a:rPr lang="nb-NO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(MAE):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This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measures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average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magnitude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errors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a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set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predictions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In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your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case, it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represents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average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difference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between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actual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nb-NO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GT </a:t>
            </a:r>
            <a:r>
              <a:rPr lang="nb-NO" sz="1200" b="1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Compressor</a:t>
            </a:r>
            <a:r>
              <a:rPr lang="nb-NO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1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decay</a:t>
            </a:r>
            <a:r>
              <a:rPr lang="nb-NO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1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state</a:t>
            </a:r>
            <a:r>
              <a:rPr lang="nb-NO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1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coefficient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and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what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model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predicted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lvl="1"/>
            <a:r>
              <a:rPr lang="nb-NO" sz="1200" b="1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Interpretation</a:t>
            </a:r>
            <a:r>
              <a:rPr lang="nb-NO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lower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MAE is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better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Since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your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target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values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likely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small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coefficients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having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very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low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MAE (like 0.000005)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indicates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predictions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extremely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close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actual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values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nb-NO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R-</a:t>
            </a:r>
            <a:r>
              <a:rPr lang="nb-NO" sz="1200" b="1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squared</a:t>
            </a:r>
            <a:r>
              <a:rPr lang="nb-NO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(R2):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This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indicates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how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much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variance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target variable is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explained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by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model's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features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lvl="1"/>
            <a:r>
              <a:rPr lang="nb-NO" sz="1200" b="1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Interpretation</a:t>
            </a:r>
            <a:r>
              <a:rPr lang="nb-NO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It ranges from 0 to 1. An R2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1.0 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would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mean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model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perfectly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explains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all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data. An R2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0.999 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suggests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almost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perfect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fit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data.</a:t>
            </a:r>
          </a:p>
          <a:p>
            <a:br>
              <a:rPr lang="nb-NO"/>
            </a:br>
            <a:endParaRPr lang="nb-NO"/>
          </a:p>
          <a:p>
            <a:r>
              <a:rPr lang="nb-NO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Model-</a:t>
            </a:r>
            <a:r>
              <a:rPr lang="nb-NO" sz="1200" b="1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Specific</a:t>
            </a:r>
            <a:r>
              <a:rPr lang="nb-NO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Breakdown</a:t>
            </a:r>
          </a:p>
          <a:p>
            <a:r>
              <a:rPr lang="nb-NO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 Random Forest (MAE: 0.000005 | R2: 0.999995)</a:t>
            </a:r>
          </a:p>
          <a:p>
            <a:r>
              <a:rPr lang="nb-NO" sz="1200" b="1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Performance</a:t>
            </a:r>
            <a:r>
              <a:rPr lang="nb-NO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This is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your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best-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performing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model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training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set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nb-NO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Analysis: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An R2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close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 1.0 and a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near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-zero MAE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suggest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Random Forest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algorithm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has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effectively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"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memorized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patterns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training data.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While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looks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excellent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it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often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indicates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nb-NO" sz="1200" b="1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overfitting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meaning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model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might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struggle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new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unseen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data.</a:t>
            </a:r>
          </a:p>
          <a:p>
            <a:r>
              <a:rPr lang="nb-NO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</a:t>
            </a:r>
            <a:r>
              <a:rPr lang="nb-NO" sz="1200" b="1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XGBoost</a:t>
            </a:r>
            <a:r>
              <a:rPr lang="nb-NO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(MAE: 0.000075 | R2: 0.999859)</a:t>
            </a:r>
          </a:p>
          <a:p>
            <a:r>
              <a:rPr lang="nb-NO" sz="1200" b="1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Performance</a:t>
            </a:r>
            <a:r>
              <a:rPr lang="nb-NO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Extremely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high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though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slightly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less "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perfect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than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Random Forest.</a:t>
            </a:r>
          </a:p>
          <a:p>
            <a:r>
              <a:rPr lang="nb-NO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Analysis: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Like Random Forest,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XGBoost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a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tree-based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ensemble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method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These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results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show it is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highly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capable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capturing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complex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relationships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between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propulsion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parameters (like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torque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fuel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flow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and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compressor's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nb-NO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3. SVM (MAE: 0.004331 | R2: 0.876405)</a:t>
            </a:r>
          </a:p>
          <a:p>
            <a:r>
              <a:rPr lang="nb-NO" sz="1200" b="1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Performance</a:t>
            </a:r>
            <a:r>
              <a:rPr lang="nb-NO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This is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lowest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performing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three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nb-NO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Analysis: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While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 R2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0.87 is still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considered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good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many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fields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it shows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Support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Vector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Machine is not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capturing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data's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complexity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as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well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as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tree-based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models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This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could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be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because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SVMs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more sensitive to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how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data is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scaled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or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because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relationship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between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features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decay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coefficient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highly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non-linear in a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way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RBF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kernel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struggled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fully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map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nb-NO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Key </a:t>
            </a:r>
            <a:r>
              <a:rPr lang="nb-NO" sz="1200" b="1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Takeaway</a:t>
            </a:r>
            <a:endParaRPr lang="nb-NO" sz="1200" b="1" i="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Because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specifically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requested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these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models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be run </a:t>
            </a:r>
            <a:r>
              <a:rPr lang="nb-NO" sz="1200" b="1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only</a:t>
            </a:r>
            <a:r>
              <a:rPr lang="nb-NO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1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</a:t>
            </a:r>
            <a:r>
              <a:rPr lang="nb-NO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1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nb-NO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training data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30%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set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these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numbers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represent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how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well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models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fit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data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they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have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already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seen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near-perfect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scores for </a:t>
            </a:r>
            <a:r>
              <a:rPr lang="nb-NO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Random Forest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and </a:t>
            </a:r>
            <a:r>
              <a:rPr lang="nb-NO" sz="1200" b="1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XGBoost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common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during training. To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truly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which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model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"best,"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would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eventually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need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evaluate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them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against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nb-NO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70% testing </a:t>
            </a:r>
            <a:r>
              <a:rPr lang="nb-NO" sz="1200" b="1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set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test.csv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to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they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generalize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their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predictions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data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they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haven't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encountered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nb-NO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before</a:t>
            </a:r>
            <a:r>
              <a:rPr lang="nb-NO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6E7836-C37F-8D49-B17A-2C6CB09054A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1132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CEEFF44B-8483-8F2B-C120-FCCF33DC66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Undertittel 2">
            <a:extLst>
              <a:ext uri="{FF2B5EF4-FFF2-40B4-BE49-F238E27FC236}">
                <a16:creationId xmlns:a16="http://schemas.microsoft.com/office/drawing/2014/main" id="{13A0903C-2ADF-A0A0-49A2-53F191DE39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92F64380-1AFA-8E9C-2261-6F6A4787F5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F5EF0-3C12-1B4B-AA63-939B06ACD004}" type="datetimeFigureOut">
              <a:rPr lang="nb-NO" smtClean="0"/>
              <a:t>10.02.2026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6F2541AA-DC55-75F0-4630-0553204371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86F77575-0473-BFFF-254E-8E75EBB99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4B5DE8-C473-E041-A0C1-E9A0007346B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927270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C649CC26-1F99-2B79-6735-DE706EFCE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>
            <a:extLst>
              <a:ext uri="{FF2B5EF4-FFF2-40B4-BE49-F238E27FC236}">
                <a16:creationId xmlns:a16="http://schemas.microsoft.com/office/drawing/2014/main" id="{F1D4FCEF-4FB8-C314-A504-6DF5EB8938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A64B0AEC-309C-95E2-EA9E-96C8F9B9C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F5EF0-3C12-1B4B-AA63-939B06ACD004}" type="datetimeFigureOut">
              <a:rPr lang="nb-NO" smtClean="0"/>
              <a:t>10.02.2026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D8D62178-F4CC-31B3-1331-7611D92C3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DECB52DA-3586-B078-C9FD-D578CDC2E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4B5DE8-C473-E041-A0C1-E9A0007346B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0119140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>
            <a:extLst>
              <a:ext uri="{FF2B5EF4-FFF2-40B4-BE49-F238E27FC236}">
                <a16:creationId xmlns:a16="http://schemas.microsoft.com/office/drawing/2014/main" id="{3F4EDD33-0BC7-B7E9-0C31-01DAC8A3A4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>
            <a:extLst>
              <a:ext uri="{FF2B5EF4-FFF2-40B4-BE49-F238E27FC236}">
                <a16:creationId xmlns:a16="http://schemas.microsoft.com/office/drawing/2014/main" id="{8B06A731-307F-383A-BA4C-A7EFA9C43A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6CFF028F-F9C8-1FBB-9D72-38CD0C4D27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F5EF0-3C12-1B4B-AA63-939B06ACD004}" type="datetimeFigureOut">
              <a:rPr lang="nb-NO" smtClean="0"/>
              <a:t>10.02.2026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3CEB6C02-76BA-3A76-7A26-6EF0CEF18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44B62075-6EAE-DAB9-C22F-0E16E29C6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4B5DE8-C473-E041-A0C1-E9A0007346B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828420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26CC0823-9B44-3AA0-488B-59DE3995C3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02243A31-F33F-3362-CB8A-26F84A7412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A701E6A6-6854-1FDC-273C-70AAFB6F2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F5EF0-3C12-1B4B-AA63-939B06ACD004}" type="datetimeFigureOut">
              <a:rPr lang="nb-NO" smtClean="0"/>
              <a:t>10.02.2026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5615F051-7818-CE88-381C-AB387A3FD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65F8709E-EDDA-4A85-CC44-97ABCF578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4B5DE8-C473-E041-A0C1-E9A0007346B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9595292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l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E32A78F5-EBD4-D78F-428E-F5F9EDF5D5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17DEF4A3-0BD8-029C-0410-04A0122893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A815E6FA-05CB-16DA-64F3-DF638EF8F2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F5EF0-3C12-1B4B-AA63-939B06ACD004}" type="datetimeFigureOut">
              <a:rPr lang="nb-NO" smtClean="0"/>
              <a:t>10.02.2026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7835D9B0-9656-F567-00CA-669EBABE0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1F91FEAB-C46F-BE0B-587C-EBAEEB135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4B5DE8-C473-E041-A0C1-E9A0007346B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7653239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45D3B222-D28B-F47D-D95B-589B1D035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48ECABFD-B67F-5093-D948-EE83090F2F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6E13FEB9-F9CB-609C-2F9C-CE3774323E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C5E28E8C-0CBD-F336-1465-A9776461E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F5EF0-3C12-1B4B-AA63-939B06ACD004}" type="datetimeFigureOut">
              <a:rPr lang="nb-NO" smtClean="0"/>
              <a:t>10.02.2026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D2DC7B9A-D6A9-E715-CA45-9BE6D08462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CC4F2905-1ED7-4382-3A9C-447A0619F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4B5DE8-C473-E041-A0C1-E9A0007346B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471875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3CEBE130-2961-57CF-52E7-A67385049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6B94C789-E733-C684-93BB-04015F6742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80B611B5-3E23-1E90-9C87-EB9DED9EBF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>
            <a:extLst>
              <a:ext uri="{FF2B5EF4-FFF2-40B4-BE49-F238E27FC236}">
                <a16:creationId xmlns:a16="http://schemas.microsoft.com/office/drawing/2014/main" id="{3A0EEAE2-0546-67A8-07EE-21759CA6AE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>
            <a:extLst>
              <a:ext uri="{FF2B5EF4-FFF2-40B4-BE49-F238E27FC236}">
                <a16:creationId xmlns:a16="http://schemas.microsoft.com/office/drawing/2014/main" id="{FD3D8687-3E01-EDEF-1031-C18D62445C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>
            <a:extLst>
              <a:ext uri="{FF2B5EF4-FFF2-40B4-BE49-F238E27FC236}">
                <a16:creationId xmlns:a16="http://schemas.microsoft.com/office/drawing/2014/main" id="{230395B0-FCDE-A294-7E8E-95522F100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F5EF0-3C12-1B4B-AA63-939B06ACD004}" type="datetimeFigureOut">
              <a:rPr lang="nb-NO" smtClean="0"/>
              <a:t>10.02.2026</a:t>
            </a:fld>
            <a:endParaRPr lang="nb-NO"/>
          </a:p>
        </p:txBody>
      </p:sp>
      <p:sp>
        <p:nvSpPr>
          <p:cNvPr id="8" name="Plassholder for bunntekst 7">
            <a:extLst>
              <a:ext uri="{FF2B5EF4-FFF2-40B4-BE49-F238E27FC236}">
                <a16:creationId xmlns:a16="http://schemas.microsoft.com/office/drawing/2014/main" id="{3A5AC49E-1B49-19C9-A948-79A8B4B81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Plassholder for lysbildenummer 8">
            <a:extLst>
              <a:ext uri="{FF2B5EF4-FFF2-40B4-BE49-F238E27FC236}">
                <a16:creationId xmlns:a16="http://schemas.microsoft.com/office/drawing/2014/main" id="{59AE3D1E-9C2B-704B-898B-B3112E342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4B5DE8-C473-E041-A0C1-E9A0007346B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6692846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12024F07-A381-F887-E031-0E3915A86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>
            <a:extLst>
              <a:ext uri="{FF2B5EF4-FFF2-40B4-BE49-F238E27FC236}">
                <a16:creationId xmlns:a16="http://schemas.microsoft.com/office/drawing/2014/main" id="{44127D42-91CA-1EE9-BB6F-602EDD343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F5EF0-3C12-1B4B-AA63-939B06ACD004}" type="datetimeFigureOut">
              <a:rPr lang="nb-NO" smtClean="0"/>
              <a:t>10.02.2026</a:t>
            </a:fld>
            <a:endParaRPr lang="nb-NO"/>
          </a:p>
        </p:txBody>
      </p:sp>
      <p:sp>
        <p:nvSpPr>
          <p:cNvPr id="4" name="Plassholder for bunntekst 3">
            <a:extLst>
              <a:ext uri="{FF2B5EF4-FFF2-40B4-BE49-F238E27FC236}">
                <a16:creationId xmlns:a16="http://schemas.microsoft.com/office/drawing/2014/main" id="{10A7FCEF-EC7D-8DBF-0543-851AA025CA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Plassholder for lysbildenummer 4">
            <a:extLst>
              <a:ext uri="{FF2B5EF4-FFF2-40B4-BE49-F238E27FC236}">
                <a16:creationId xmlns:a16="http://schemas.microsoft.com/office/drawing/2014/main" id="{D937846C-84FF-5AC2-3223-B553C324F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4B5DE8-C473-E041-A0C1-E9A0007346B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108905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>
            <a:extLst>
              <a:ext uri="{FF2B5EF4-FFF2-40B4-BE49-F238E27FC236}">
                <a16:creationId xmlns:a16="http://schemas.microsoft.com/office/drawing/2014/main" id="{143B3E59-8FA1-9D42-40A6-411FE54489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F5EF0-3C12-1B4B-AA63-939B06ACD004}" type="datetimeFigureOut">
              <a:rPr lang="nb-NO" smtClean="0"/>
              <a:t>10.02.2026</a:t>
            </a:fld>
            <a:endParaRPr lang="nb-NO"/>
          </a:p>
        </p:txBody>
      </p:sp>
      <p:sp>
        <p:nvSpPr>
          <p:cNvPr id="3" name="Plassholder for bunntekst 2">
            <a:extLst>
              <a:ext uri="{FF2B5EF4-FFF2-40B4-BE49-F238E27FC236}">
                <a16:creationId xmlns:a16="http://schemas.microsoft.com/office/drawing/2014/main" id="{1F956DB4-D79A-63F3-D0AC-92F9089EB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>
            <a:extLst>
              <a:ext uri="{FF2B5EF4-FFF2-40B4-BE49-F238E27FC236}">
                <a16:creationId xmlns:a16="http://schemas.microsoft.com/office/drawing/2014/main" id="{572C7C4D-61BD-4676-FB14-ABA5E21D4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4B5DE8-C473-E041-A0C1-E9A0007346B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069275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F2E5478F-86FF-B687-C386-325754006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325B023B-B4C8-F732-2FD4-60B135803B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>
            <a:extLst>
              <a:ext uri="{FF2B5EF4-FFF2-40B4-BE49-F238E27FC236}">
                <a16:creationId xmlns:a16="http://schemas.microsoft.com/office/drawing/2014/main" id="{718F3596-E075-B747-020F-CAB33ABAD6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640A50C7-8A7E-96B6-F188-3E6FCB45FA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F5EF0-3C12-1B4B-AA63-939B06ACD004}" type="datetimeFigureOut">
              <a:rPr lang="nb-NO" smtClean="0"/>
              <a:t>10.02.2026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C2437AAE-3DD0-3D4D-61B2-C29A18F867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C222470C-A881-B4A7-0F63-85668C9082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4B5DE8-C473-E041-A0C1-E9A0007346B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2699230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7402109F-E82F-127A-C669-A385C85376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>
            <a:extLst>
              <a:ext uri="{FF2B5EF4-FFF2-40B4-BE49-F238E27FC236}">
                <a16:creationId xmlns:a16="http://schemas.microsoft.com/office/drawing/2014/main" id="{F572A38E-740F-A717-378B-055994EC9C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>
            <a:extLst>
              <a:ext uri="{FF2B5EF4-FFF2-40B4-BE49-F238E27FC236}">
                <a16:creationId xmlns:a16="http://schemas.microsoft.com/office/drawing/2014/main" id="{DE02A817-8A53-9F53-67C6-192B6B2CB2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1C81BF94-FEFE-2AC4-AD46-3CC34BA20A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F5EF0-3C12-1B4B-AA63-939B06ACD004}" type="datetimeFigureOut">
              <a:rPr lang="nb-NO" smtClean="0"/>
              <a:t>10.02.2026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91F4ADE4-9AC8-305C-8041-BCC71546C9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8DD335F5-FD2F-0B94-3FA1-868E4ADB1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4B5DE8-C473-E041-A0C1-E9A0007346B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8062826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>
            <a:extLst>
              <a:ext uri="{FF2B5EF4-FFF2-40B4-BE49-F238E27FC236}">
                <a16:creationId xmlns:a16="http://schemas.microsoft.com/office/drawing/2014/main" id="{3B9220B6-2BD9-29CA-10A9-D6F2149FD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E160EF3D-B126-D404-21B7-99D130093A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DA56AA5B-313E-39CE-FCC9-A37F9CD0A6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F6F5EF0-3C12-1B4B-AA63-939B06ACD004}" type="datetimeFigureOut">
              <a:rPr lang="nb-NO" smtClean="0"/>
              <a:t>10.02.2026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91D2A983-9C9D-A304-6CEC-6026DA31EF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3EB1CEEA-09B9-8ABE-75C2-688F9DCAB6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14B5DE8-C473-E041-A0C1-E9A0007346B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684612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935784DA-2C5A-E124-FB08-45F857F7290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Marine Vessel</a:t>
            </a:r>
            <a:br>
              <a:rPr lang="en-US"/>
            </a:br>
            <a:r>
              <a:rPr lang="en-US"/>
              <a:t>Predictive Maintenance</a:t>
            </a:r>
          </a:p>
        </p:txBody>
      </p:sp>
      <p:sp>
        <p:nvSpPr>
          <p:cNvPr id="3" name="Undertittel 2">
            <a:extLst>
              <a:ext uri="{FF2B5EF4-FFF2-40B4-BE49-F238E27FC236}">
                <a16:creationId xmlns:a16="http://schemas.microsoft.com/office/drawing/2014/main" id="{14DDACF5-02D5-0EE9-9102-BE579413894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1782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765F4DC8-6E90-FD40-BEF0-C8B359363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err="1"/>
              <a:t>Comparision</a:t>
            </a:r>
            <a:r>
              <a:rPr lang="nb-NO"/>
              <a:t> (</a:t>
            </a:r>
            <a:r>
              <a:rPr lang="nb-NO" err="1"/>
              <a:t>Compressor</a:t>
            </a:r>
            <a:r>
              <a:rPr lang="nb-NO"/>
              <a:t>) </a:t>
            </a:r>
            <a:endParaRPr lang="en-US"/>
          </a:p>
        </p:txBody>
      </p:sp>
      <p:pic>
        <p:nvPicPr>
          <p:cNvPr id="4" name="Bilde 3">
            <a:extLst>
              <a:ext uri="{FF2B5EF4-FFF2-40B4-BE49-F238E27FC236}">
                <a16:creationId xmlns:a16="http://schemas.microsoft.com/office/drawing/2014/main" id="{79DA6AF2-533A-52A7-6BBB-1180624942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984" y="2095955"/>
            <a:ext cx="11432031" cy="3810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7574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1910A0C1-3F09-DAA4-787F-7C41F94D29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Comparison (Turbine)</a:t>
            </a:r>
          </a:p>
        </p:txBody>
      </p:sp>
      <p:pic>
        <p:nvPicPr>
          <p:cNvPr id="4" name="Plassholder for innhold 3">
            <a:extLst>
              <a:ext uri="{FF2B5EF4-FFF2-40B4-BE49-F238E27FC236}">
                <a16:creationId xmlns:a16="http://schemas.microsoft.com/office/drawing/2014/main" id="{90777C0C-FE2B-6762-9010-AC3CCA76B8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248694"/>
            <a:ext cx="10515600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49426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1BF6D8D5-BA9B-41F8-64B4-47AB9EC10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Comparison (Turbine)</a:t>
            </a:r>
          </a:p>
        </p:txBody>
      </p:sp>
      <p:pic>
        <p:nvPicPr>
          <p:cNvPr id="4" name="Plassholder for innhold 3">
            <a:extLst>
              <a:ext uri="{FF2B5EF4-FFF2-40B4-BE49-F238E27FC236}">
                <a16:creationId xmlns:a16="http://schemas.microsoft.com/office/drawing/2014/main" id="{28765BAD-4288-5CA7-B9D8-8109CFE382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248694"/>
            <a:ext cx="10515600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3299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52D3DB0-28F4-7567-A06E-4E9BA904FA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9">
            <a:extLst>
              <a:ext uri="{FF2B5EF4-FFF2-40B4-BE49-F238E27FC236}">
                <a16:creationId xmlns:a16="http://schemas.microsoft.com/office/drawing/2014/main" id="{4752C133-B44F-BE58-AD87-2250711F81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CCABD106-E9F3-3096-4B56-73526CAFE8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US"/>
              <a:t>Different Machine learning algorithms </a:t>
            </a:r>
            <a:endParaRPr lang="nb-NO"/>
          </a:p>
        </p:txBody>
      </p:sp>
      <p:sp>
        <p:nvSpPr>
          <p:cNvPr id="23" name="sketchy line">
            <a:extLst>
              <a:ext uri="{FF2B5EF4-FFF2-40B4-BE49-F238E27FC236}">
                <a16:creationId xmlns:a16="http://schemas.microsoft.com/office/drawing/2014/main" id="{8FA6DBC3-77EF-7402-A8F9-09D91D58DD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sX0" fmla="*/ 0 w 10972800"/>
              <a:gd name="csY0" fmla="*/ 0 h 18288"/>
              <a:gd name="csX1" fmla="*/ 356616 w 10972800"/>
              <a:gd name="csY1" fmla="*/ 0 h 18288"/>
              <a:gd name="csX2" fmla="*/ 1042416 w 10972800"/>
              <a:gd name="csY2" fmla="*/ 0 h 18288"/>
              <a:gd name="csX3" fmla="*/ 1947672 w 10972800"/>
              <a:gd name="csY3" fmla="*/ 0 h 18288"/>
              <a:gd name="csX4" fmla="*/ 2633472 w 10972800"/>
              <a:gd name="csY4" fmla="*/ 0 h 18288"/>
              <a:gd name="csX5" fmla="*/ 2990088 w 10972800"/>
              <a:gd name="csY5" fmla="*/ 0 h 18288"/>
              <a:gd name="csX6" fmla="*/ 3456432 w 10972800"/>
              <a:gd name="csY6" fmla="*/ 0 h 18288"/>
              <a:gd name="csX7" fmla="*/ 4361688 w 10972800"/>
              <a:gd name="csY7" fmla="*/ 0 h 18288"/>
              <a:gd name="csX8" fmla="*/ 5266944 w 10972800"/>
              <a:gd name="csY8" fmla="*/ 0 h 18288"/>
              <a:gd name="csX9" fmla="*/ 6172200 w 10972800"/>
              <a:gd name="csY9" fmla="*/ 0 h 18288"/>
              <a:gd name="csX10" fmla="*/ 6528816 w 10972800"/>
              <a:gd name="csY10" fmla="*/ 0 h 18288"/>
              <a:gd name="csX11" fmla="*/ 7214616 w 10972800"/>
              <a:gd name="csY11" fmla="*/ 0 h 18288"/>
              <a:gd name="csX12" fmla="*/ 7790688 w 10972800"/>
              <a:gd name="csY12" fmla="*/ 0 h 18288"/>
              <a:gd name="csX13" fmla="*/ 8147304 w 10972800"/>
              <a:gd name="csY13" fmla="*/ 0 h 18288"/>
              <a:gd name="csX14" fmla="*/ 9052560 w 10972800"/>
              <a:gd name="csY14" fmla="*/ 0 h 18288"/>
              <a:gd name="csX15" fmla="*/ 9409176 w 10972800"/>
              <a:gd name="csY15" fmla="*/ 0 h 18288"/>
              <a:gd name="csX16" fmla="*/ 9765792 w 10972800"/>
              <a:gd name="csY16" fmla="*/ 0 h 18288"/>
              <a:gd name="csX17" fmla="*/ 10341864 w 10972800"/>
              <a:gd name="csY17" fmla="*/ 0 h 18288"/>
              <a:gd name="csX18" fmla="*/ 10972800 w 10972800"/>
              <a:gd name="csY18" fmla="*/ 0 h 18288"/>
              <a:gd name="csX19" fmla="*/ 10972800 w 10972800"/>
              <a:gd name="csY19" fmla="*/ 18288 h 18288"/>
              <a:gd name="csX20" fmla="*/ 10177272 w 10972800"/>
              <a:gd name="csY20" fmla="*/ 18288 h 18288"/>
              <a:gd name="csX21" fmla="*/ 9820656 w 10972800"/>
              <a:gd name="csY21" fmla="*/ 18288 h 18288"/>
              <a:gd name="csX22" fmla="*/ 9464040 w 10972800"/>
              <a:gd name="csY22" fmla="*/ 18288 h 18288"/>
              <a:gd name="csX23" fmla="*/ 8778240 w 10972800"/>
              <a:gd name="csY23" fmla="*/ 18288 h 18288"/>
              <a:gd name="csX24" fmla="*/ 8421624 w 10972800"/>
              <a:gd name="csY24" fmla="*/ 18288 h 18288"/>
              <a:gd name="csX25" fmla="*/ 7735824 w 10972800"/>
              <a:gd name="csY25" fmla="*/ 18288 h 18288"/>
              <a:gd name="csX26" fmla="*/ 6940296 w 10972800"/>
              <a:gd name="csY26" fmla="*/ 18288 h 18288"/>
              <a:gd name="csX27" fmla="*/ 6254496 w 10972800"/>
              <a:gd name="csY27" fmla="*/ 18288 h 18288"/>
              <a:gd name="csX28" fmla="*/ 5458968 w 10972800"/>
              <a:gd name="csY28" fmla="*/ 18288 h 18288"/>
              <a:gd name="csX29" fmla="*/ 4663440 w 10972800"/>
              <a:gd name="csY29" fmla="*/ 18288 h 18288"/>
              <a:gd name="csX30" fmla="*/ 4306824 w 10972800"/>
              <a:gd name="csY30" fmla="*/ 18288 h 18288"/>
              <a:gd name="csX31" fmla="*/ 3840480 w 10972800"/>
              <a:gd name="csY31" fmla="*/ 18288 h 18288"/>
              <a:gd name="csX32" fmla="*/ 3264408 w 10972800"/>
              <a:gd name="csY32" fmla="*/ 18288 h 18288"/>
              <a:gd name="csX33" fmla="*/ 2578608 w 10972800"/>
              <a:gd name="csY33" fmla="*/ 18288 h 18288"/>
              <a:gd name="csX34" fmla="*/ 1673352 w 10972800"/>
              <a:gd name="csY34" fmla="*/ 18288 h 18288"/>
              <a:gd name="csX35" fmla="*/ 877824 w 10972800"/>
              <a:gd name="csY35" fmla="*/ 18288 h 18288"/>
              <a:gd name="csX36" fmla="*/ 0 w 10972800"/>
              <a:gd name="csY36" fmla="*/ 18288 h 18288"/>
              <a:gd name="csX37" fmla="*/ 0 w 10972800"/>
              <a:gd name="csY37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  <a:cxn ang="0">
                <a:pos x="csX25" y="csY25"/>
              </a:cxn>
              <a:cxn ang="0">
                <a:pos x="csX26" y="csY26"/>
              </a:cxn>
              <a:cxn ang="0">
                <a:pos x="csX27" y="csY27"/>
              </a:cxn>
              <a:cxn ang="0">
                <a:pos x="csX28" y="csY28"/>
              </a:cxn>
              <a:cxn ang="0">
                <a:pos x="csX29" y="csY29"/>
              </a:cxn>
              <a:cxn ang="0">
                <a:pos x="csX30" y="csY30"/>
              </a:cxn>
              <a:cxn ang="0">
                <a:pos x="csX31" y="csY31"/>
              </a:cxn>
              <a:cxn ang="0">
                <a:pos x="csX32" y="csY32"/>
              </a:cxn>
              <a:cxn ang="0">
                <a:pos x="csX33" y="csY33"/>
              </a:cxn>
              <a:cxn ang="0">
                <a:pos x="csX34" y="csY34"/>
              </a:cxn>
              <a:cxn ang="0">
                <a:pos x="csX35" y="csY35"/>
              </a:cxn>
              <a:cxn ang="0">
                <a:pos x="csX36" y="csY36"/>
              </a:cxn>
              <a:cxn ang="0">
                <a:pos x="csX37" y="cs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FB4FD070-D235-569B-3931-425607C61A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anchor="t">
            <a:normAutofit fontScale="92500" lnSpcReduction="20000"/>
          </a:bodyPr>
          <a:lstStyle/>
          <a:p>
            <a:r>
              <a:rPr lang="en-US" sz="2400"/>
              <a:t>SVM</a:t>
            </a:r>
          </a:p>
          <a:p>
            <a:r>
              <a:rPr lang="en-US" sz="1500"/>
              <a:t>Supervised machine learning algorithm</a:t>
            </a:r>
          </a:p>
          <a:p>
            <a:r>
              <a:rPr lang="en-US" sz="1500"/>
              <a:t>Classification and regression tasks</a:t>
            </a:r>
          </a:p>
          <a:p>
            <a:r>
              <a:rPr lang="en-US" sz="1500"/>
              <a:t>Finds best boundary that separates different classes in the data</a:t>
            </a:r>
          </a:p>
          <a:p>
            <a:endParaRPr lang="en-US" sz="1500"/>
          </a:p>
          <a:p>
            <a:r>
              <a:rPr lang="en-US" sz="2400"/>
              <a:t>Random Forest</a:t>
            </a:r>
          </a:p>
          <a:p>
            <a:r>
              <a:rPr lang="en-US" sz="1500"/>
              <a:t>Machine learning algorithm that uses decision trees to make better predictions</a:t>
            </a:r>
          </a:p>
          <a:p>
            <a:r>
              <a:rPr lang="en-US" sz="1500"/>
              <a:t>Each tree looks at different random parts of the data</a:t>
            </a:r>
          </a:p>
          <a:p>
            <a:r>
              <a:rPr lang="en-US" sz="1500"/>
              <a:t>Results are combined by voting for classification or averaging for regression</a:t>
            </a:r>
          </a:p>
          <a:p>
            <a:endParaRPr lang="en-US" sz="2400"/>
          </a:p>
          <a:p>
            <a:r>
              <a:rPr lang="en-US" sz="2400" err="1"/>
              <a:t>XGBoost</a:t>
            </a:r>
            <a:endParaRPr lang="en-US" sz="2400"/>
          </a:p>
          <a:p>
            <a:r>
              <a:rPr lang="en-US" sz="1500"/>
              <a:t>Extreme Gradient Boosting</a:t>
            </a:r>
          </a:p>
          <a:p>
            <a:r>
              <a:rPr lang="en-US" sz="1500"/>
              <a:t>Advanced machine learning algorithm for efficiency, speed and high performance</a:t>
            </a:r>
            <a:endParaRPr lang="en-US"/>
          </a:p>
        </p:txBody>
      </p:sp>
      <p:pic>
        <p:nvPicPr>
          <p:cNvPr id="6" name="Bilde 5" descr="Et bilde som inneholder tekst, illustrasjon, tegnefilm&#10;&#10;KI-generert innhold kan være feil.">
            <a:extLst>
              <a:ext uri="{FF2B5EF4-FFF2-40B4-BE49-F238E27FC236}">
                <a16:creationId xmlns:a16="http://schemas.microsoft.com/office/drawing/2014/main" id="{1474EF25-63D4-14FE-021E-70CA020A0A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7271" y="3106831"/>
            <a:ext cx="4118162" cy="2033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2558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D75A5B51-0925-4835-8511-A0DD17EAA9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64C1C239-6671-2CE6-B353-7E28D0A3C0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65125"/>
            <a:ext cx="5295015" cy="2063808"/>
          </a:xfrm>
        </p:spPr>
        <p:txBody>
          <a:bodyPr anchor="b">
            <a:normAutofit/>
          </a:bodyPr>
          <a:lstStyle/>
          <a:p>
            <a:r>
              <a:rPr lang="en-US" sz="5400"/>
              <a:t>SVM</a:t>
            </a:r>
          </a:p>
        </p:txBody>
      </p:sp>
      <p:sp>
        <p:nvSpPr>
          <p:cNvPr id="44" name="Sketch line">
            <a:extLst>
              <a:ext uri="{FF2B5EF4-FFF2-40B4-BE49-F238E27FC236}">
                <a16:creationId xmlns:a16="http://schemas.microsoft.com/office/drawing/2014/main" id="{5CDFD20D-8E4F-4E3A-AF87-93F23E0D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2650181"/>
            <a:ext cx="4343400" cy="18288"/>
          </a:xfrm>
          <a:custGeom>
            <a:avLst/>
            <a:gdLst>
              <a:gd name="csX0" fmla="*/ 0 w 4343400"/>
              <a:gd name="csY0" fmla="*/ 0 h 18288"/>
              <a:gd name="csX1" fmla="*/ 577052 w 4343400"/>
              <a:gd name="csY1" fmla="*/ 0 h 18288"/>
              <a:gd name="csX2" fmla="*/ 1067235 w 4343400"/>
              <a:gd name="csY2" fmla="*/ 0 h 18288"/>
              <a:gd name="csX3" fmla="*/ 1600853 w 4343400"/>
              <a:gd name="csY3" fmla="*/ 0 h 18288"/>
              <a:gd name="csX4" fmla="*/ 2264773 w 4343400"/>
              <a:gd name="csY4" fmla="*/ 0 h 18288"/>
              <a:gd name="csX5" fmla="*/ 2841825 w 4343400"/>
              <a:gd name="csY5" fmla="*/ 0 h 18288"/>
              <a:gd name="csX6" fmla="*/ 3375442 w 4343400"/>
              <a:gd name="csY6" fmla="*/ 0 h 18288"/>
              <a:gd name="csX7" fmla="*/ 4343400 w 4343400"/>
              <a:gd name="csY7" fmla="*/ 0 h 18288"/>
              <a:gd name="csX8" fmla="*/ 4343400 w 4343400"/>
              <a:gd name="csY8" fmla="*/ 18288 h 18288"/>
              <a:gd name="csX9" fmla="*/ 3722914 w 4343400"/>
              <a:gd name="csY9" fmla="*/ 18288 h 18288"/>
              <a:gd name="csX10" fmla="*/ 3189297 w 4343400"/>
              <a:gd name="csY10" fmla="*/ 18288 h 18288"/>
              <a:gd name="csX11" fmla="*/ 2481943 w 4343400"/>
              <a:gd name="csY11" fmla="*/ 18288 h 18288"/>
              <a:gd name="csX12" fmla="*/ 1904891 w 4343400"/>
              <a:gd name="csY12" fmla="*/ 18288 h 18288"/>
              <a:gd name="csX13" fmla="*/ 1414707 w 4343400"/>
              <a:gd name="csY13" fmla="*/ 18288 h 18288"/>
              <a:gd name="csX14" fmla="*/ 750788 w 4343400"/>
              <a:gd name="csY14" fmla="*/ 18288 h 18288"/>
              <a:gd name="csX15" fmla="*/ 0 w 4343400"/>
              <a:gd name="csY15" fmla="*/ 18288 h 18288"/>
              <a:gd name="csX16" fmla="*/ 0 w 4343400"/>
              <a:gd name="csY16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</a:cxnLst>
            <a:rect l="l" t="t" r="r" b="b"/>
            <a:pathLst>
              <a:path w="4343400" h="18288" fill="none" extrusionOk="0">
                <a:moveTo>
                  <a:pt x="0" y="0"/>
                </a:moveTo>
                <a:cubicBezTo>
                  <a:pt x="233209" y="-19550"/>
                  <a:pt x="330816" y="19068"/>
                  <a:pt x="577052" y="0"/>
                </a:cubicBezTo>
                <a:cubicBezTo>
                  <a:pt x="823288" y="-19068"/>
                  <a:pt x="875077" y="10360"/>
                  <a:pt x="1067235" y="0"/>
                </a:cubicBezTo>
                <a:cubicBezTo>
                  <a:pt x="1259393" y="-10360"/>
                  <a:pt x="1410699" y="2939"/>
                  <a:pt x="1600853" y="0"/>
                </a:cubicBezTo>
                <a:cubicBezTo>
                  <a:pt x="1791007" y="-2939"/>
                  <a:pt x="2101644" y="-26225"/>
                  <a:pt x="2264773" y="0"/>
                </a:cubicBezTo>
                <a:cubicBezTo>
                  <a:pt x="2427902" y="26225"/>
                  <a:pt x="2690426" y="-27726"/>
                  <a:pt x="2841825" y="0"/>
                </a:cubicBezTo>
                <a:cubicBezTo>
                  <a:pt x="2993224" y="27726"/>
                  <a:pt x="3172320" y="-18569"/>
                  <a:pt x="3375442" y="0"/>
                </a:cubicBezTo>
                <a:cubicBezTo>
                  <a:pt x="3578564" y="18569"/>
                  <a:pt x="4003119" y="21909"/>
                  <a:pt x="4343400" y="0"/>
                </a:cubicBezTo>
                <a:cubicBezTo>
                  <a:pt x="4343798" y="7429"/>
                  <a:pt x="4343380" y="10822"/>
                  <a:pt x="4343400" y="18288"/>
                </a:cubicBezTo>
                <a:cubicBezTo>
                  <a:pt x="4109047" y="14709"/>
                  <a:pt x="3996986" y="7919"/>
                  <a:pt x="3722914" y="18288"/>
                </a:cubicBezTo>
                <a:cubicBezTo>
                  <a:pt x="3448842" y="28657"/>
                  <a:pt x="3340973" y="29252"/>
                  <a:pt x="3189297" y="18288"/>
                </a:cubicBezTo>
                <a:cubicBezTo>
                  <a:pt x="3037621" y="7324"/>
                  <a:pt x="2636891" y="-9539"/>
                  <a:pt x="2481943" y="18288"/>
                </a:cubicBezTo>
                <a:cubicBezTo>
                  <a:pt x="2326995" y="46115"/>
                  <a:pt x="2131632" y="740"/>
                  <a:pt x="1904891" y="18288"/>
                </a:cubicBezTo>
                <a:cubicBezTo>
                  <a:pt x="1678150" y="35836"/>
                  <a:pt x="1575362" y="-3381"/>
                  <a:pt x="1414707" y="18288"/>
                </a:cubicBezTo>
                <a:cubicBezTo>
                  <a:pt x="1254052" y="39957"/>
                  <a:pt x="1051093" y="-335"/>
                  <a:pt x="750788" y="18288"/>
                </a:cubicBezTo>
                <a:cubicBezTo>
                  <a:pt x="450483" y="36911"/>
                  <a:pt x="293781" y="22900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343400" h="18288" stroke="0" extrusionOk="0">
                <a:moveTo>
                  <a:pt x="0" y="0"/>
                </a:moveTo>
                <a:cubicBezTo>
                  <a:pt x="212719" y="-28531"/>
                  <a:pt x="340561" y="-1164"/>
                  <a:pt x="577052" y="0"/>
                </a:cubicBezTo>
                <a:cubicBezTo>
                  <a:pt x="813543" y="1164"/>
                  <a:pt x="866967" y="-9376"/>
                  <a:pt x="1067235" y="0"/>
                </a:cubicBezTo>
                <a:cubicBezTo>
                  <a:pt x="1267503" y="9376"/>
                  <a:pt x="1485778" y="-20470"/>
                  <a:pt x="1774589" y="0"/>
                </a:cubicBezTo>
                <a:cubicBezTo>
                  <a:pt x="2063400" y="20470"/>
                  <a:pt x="2090152" y="-14502"/>
                  <a:pt x="2351641" y="0"/>
                </a:cubicBezTo>
                <a:cubicBezTo>
                  <a:pt x="2613130" y="14502"/>
                  <a:pt x="2802864" y="19125"/>
                  <a:pt x="2928693" y="0"/>
                </a:cubicBezTo>
                <a:cubicBezTo>
                  <a:pt x="3054522" y="-19125"/>
                  <a:pt x="3482611" y="-2038"/>
                  <a:pt x="3636046" y="0"/>
                </a:cubicBezTo>
                <a:cubicBezTo>
                  <a:pt x="3789481" y="2038"/>
                  <a:pt x="4012363" y="973"/>
                  <a:pt x="4343400" y="0"/>
                </a:cubicBezTo>
                <a:cubicBezTo>
                  <a:pt x="4342514" y="5429"/>
                  <a:pt x="4344221" y="14046"/>
                  <a:pt x="4343400" y="18288"/>
                </a:cubicBezTo>
                <a:cubicBezTo>
                  <a:pt x="4078870" y="-6138"/>
                  <a:pt x="4015967" y="29658"/>
                  <a:pt x="3809782" y="18288"/>
                </a:cubicBezTo>
                <a:cubicBezTo>
                  <a:pt x="3603597" y="6918"/>
                  <a:pt x="3495552" y="24439"/>
                  <a:pt x="3189297" y="18288"/>
                </a:cubicBezTo>
                <a:cubicBezTo>
                  <a:pt x="2883042" y="12137"/>
                  <a:pt x="2850610" y="32583"/>
                  <a:pt x="2568811" y="18288"/>
                </a:cubicBezTo>
                <a:cubicBezTo>
                  <a:pt x="2287012" y="3993"/>
                  <a:pt x="2279820" y="23580"/>
                  <a:pt x="1991759" y="18288"/>
                </a:cubicBezTo>
                <a:cubicBezTo>
                  <a:pt x="1703698" y="12996"/>
                  <a:pt x="1616455" y="23157"/>
                  <a:pt x="1284405" y="18288"/>
                </a:cubicBezTo>
                <a:cubicBezTo>
                  <a:pt x="952355" y="13419"/>
                  <a:pt x="783530" y="16053"/>
                  <a:pt x="577052" y="18288"/>
                </a:cubicBezTo>
                <a:cubicBezTo>
                  <a:pt x="370574" y="20523"/>
                  <a:pt x="173929" y="519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95896D51-F979-60E1-6610-3787112064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2908005"/>
            <a:ext cx="5295015" cy="3268957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 sz="2000"/>
              <a:t>Supervised machine learning algorithm</a:t>
            </a:r>
          </a:p>
          <a:p>
            <a:r>
              <a:rPr lang="en-US" sz="2000"/>
              <a:t>Tries to find the best boundary known as hyperplane</a:t>
            </a:r>
          </a:p>
          <a:p>
            <a:r>
              <a:rPr lang="en-US" sz="2000"/>
              <a:t>Hyperplane: decision boundary separating different classes in feature space</a:t>
            </a:r>
          </a:p>
          <a:p>
            <a:r>
              <a:rPr lang="en-US" sz="2000"/>
              <a:t>Linear and Non Linear SVM</a:t>
            </a:r>
          </a:p>
          <a:p>
            <a:r>
              <a:rPr lang="en-US" sz="2000"/>
              <a:t>Used for classification and regression tasks</a:t>
            </a:r>
          </a:p>
          <a:p>
            <a:r>
              <a:rPr lang="en-US" sz="2000"/>
              <a:t>Disadvantages: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600"/>
              <a:t>Slow training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600"/>
              <a:t>Noise sensitivity</a:t>
            </a:r>
          </a:p>
          <a:p>
            <a:pPr marL="0" indent="0">
              <a:buNone/>
            </a:pPr>
            <a:endParaRPr lang="en-US" sz="2000"/>
          </a:p>
          <a:p>
            <a:endParaRPr lang="en-US" sz="2000"/>
          </a:p>
        </p:txBody>
      </p:sp>
      <p:pic>
        <p:nvPicPr>
          <p:cNvPr id="6" name="Bilde 5" descr="Et bilde som inneholder skjermbilde, mønster&#10;&#10;KI-generert innhold kan være feil.">
            <a:extLst>
              <a:ext uri="{FF2B5EF4-FFF2-40B4-BE49-F238E27FC236}">
                <a16:creationId xmlns:a16="http://schemas.microsoft.com/office/drawing/2014/main" id="{88109059-7C80-9A10-0E64-B8E9A0BDD2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6397" y="815995"/>
            <a:ext cx="2603605" cy="1977266"/>
          </a:xfrm>
          <a:prstGeom prst="rect">
            <a:avLst/>
          </a:prstGeom>
        </p:spPr>
      </p:pic>
      <p:pic>
        <p:nvPicPr>
          <p:cNvPr id="4" name="Bilde 3" descr="Seven Most Popular SVM Kernels">
            <a:extLst>
              <a:ext uri="{FF2B5EF4-FFF2-40B4-BE49-F238E27FC236}">
                <a16:creationId xmlns:a16="http://schemas.microsoft.com/office/drawing/2014/main" id="{0BDE518D-76D5-8891-70FF-3FFCE37D54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24328" y="881670"/>
            <a:ext cx="2603605" cy="1845915"/>
          </a:xfrm>
          <a:prstGeom prst="rect">
            <a:avLst/>
          </a:prstGeom>
        </p:spPr>
      </p:pic>
      <p:pic>
        <p:nvPicPr>
          <p:cNvPr id="7" name="Bilde 6" descr="An image representing two classes (red and blue) in a 2 dimensional plot separated by a decision boundary with hyperplane, margin, decision boundary and support vectors labelled in the picture.">
            <a:extLst>
              <a:ext uri="{FF2B5EF4-FFF2-40B4-BE49-F238E27FC236}">
                <a16:creationId xmlns:a16="http://schemas.microsoft.com/office/drawing/2014/main" id="{1E620D1B-BCEB-70EE-4BDF-6F1B81062A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2839" y="3426258"/>
            <a:ext cx="4978651" cy="2750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2137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352BEC0E-22F8-46D0-9632-375DB541B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14A7BB8D-CE7A-2B52-81BF-FD016BD2A9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9184"/>
            <a:ext cx="6894576" cy="1783080"/>
          </a:xfrm>
        </p:spPr>
        <p:txBody>
          <a:bodyPr anchor="b">
            <a:normAutofit/>
          </a:bodyPr>
          <a:lstStyle/>
          <a:p>
            <a:r>
              <a:rPr lang="en-US" sz="5400"/>
              <a:t>Random Forest</a:t>
            </a:r>
          </a:p>
        </p:txBody>
      </p:sp>
      <p:sp>
        <p:nvSpPr>
          <p:cNvPr id="19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952" y="2395728"/>
            <a:ext cx="4243589" cy="18288"/>
          </a:xfrm>
          <a:custGeom>
            <a:avLst/>
            <a:gdLst>
              <a:gd name="csX0" fmla="*/ 0 w 4243589"/>
              <a:gd name="csY0" fmla="*/ 0 h 18288"/>
              <a:gd name="csX1" fmla="*/ 478919 w 4243589"/>
              <a:gd name="csY1" fmla="*/ 0 h 18288"/>
              <a:gd name="csX2" fmla="*/ 957839 w 4243589"/>
              <a:gd name="csY2" fmla="*/ 0 h 18288"/>
              <a:gd name="csX3" fmla="*/ 1521630 w 4243589"/>
              <a:gd name="csY3" fmla="*/ 0 h 18288"/>
              <a:gd name="csX4" fmla="*/ 2212729 w 4243589"/>
              <a:gd name="csY4" fmla="*/ 0 h 18288"/>
              <a:gd name="csX5" fmla="*/ 2734084 w 4243589"/>
              <a:gd name="csY5" fmla="*/ 0 h 18288"/>
              <a:gd name="csX6" fmla="*/ 3255439 w 4243589"/>
              <a:gd name="csY6" fmla="*/ 0 h 18288"/>
              <a:gd name="csX7" fmla="*/ 4243589 w 4243589"/>
              <a:gd name="csY7" fmla="*/ 0 h 18288"/>
              <a:gd name="csX8" fmla="*/ 4243589 w 4243589"/>
              <a:gd name="csY8" fmla="*/ 18288 h 18288"/>
              <a:gd name="csX9" fmla="*/ 3594926 w 4243589"/>
              <a:gd name="csY9" fmla="*/ 18288 h 18288"/>
              <a:gd name="csX10" fmla="*/ 3073571 w 4243589"/>
              <a:gd name="csY10" fmla="*/ 18288 h 18288"/>
              <a:gd name="csX11" fmla="*/ 2552216 w 4243589"/>
              <a:gd name="csY11" fmla="*/ 18288 h 18288"/>
              <a:gd name="csX12" fmla="*/ 1903553 w 4243589"/>
              <a:gd name="csY12" fmla="*/ 18288 h 18288"/>
              <a:gd name="csX13" fmla="*/ 1212454 w 4243589"/>
              <a:gd name="csY13" fmla="*/ 18288 h 18288"/>
              <a:gd name="csX14" fmla="*/ 733535 w 4243589"/>
              <a:gd name="csY14" fmla="*/ 18288 h 18288"/>
              <a:gd name="csX15" fmla="*/ 0 w 4243589"/>
              <a:gd name="csY15" fmla="*/ 18288 h 18288"/>
              <a:gd name="csX16" fmla="*/ 0 w 4243589"/>
              <a:gd name="csY16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3B8ED3F6-94F2-6692-3931-EC30405D58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706624"/>
            <a:ext cx="6894576" cy="348386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/>
              <a:t>Algorithm that uses many decision trees to make better predictions</a:t>
            </a:r>
            <a:endParaRPr lang="nb-NO" sz="2000"/>
          </a:p>
          <a:p>
            <a:r>
              <a:rPr lang="en-US" sz="2000"/>
              <a:t>Many trees –  pick random features – each tree make prediction - combine the predictions – most agreed prediction = Results</a:t>
            </a:r>
          </a:p>
          <a:p>
            <a:r>
              <a:rPr lang="en-US" sz="2000"/>
              <a:t>Helps overfitting and gives trustworthy total prediction</a:t>
            </a:r>
          </a:p>
          <a:p>
            <a:r>
              <a:rPr lang="en-US" sz="2000"/>
              <a:t>Disadvantage:</a:t>
            </a: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US" sz="2000"/>
              <a:t>Computationally expensive</a:t>
            </a: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US" sz="2000"/>
              <a:t>Hard to interpret model</a:t>
            </a:r>
          </a:p>
          <a:p>
            <a:endParaRPr lang="en-US" sz="2000"/>
          </a:p>
        </p:txBody>
      </p:sp>
      <p:pic>
        <p:nvPicPr>
          <p:cNvPr id="4" name="Bilde 3" descr="Et bilde som inneholder diagram, origami, design&#10;&#10;KI-generert innhold kan være feil.">
            <a:extLst>
              <a:ext uri="{FF2B5EF4-FFF2-40B4-BE49-F238E27FC236}">
                <a16:creationId xmlns:a16="http://schemas.microsoft.com/office/drawing/2014/main" id="{9A903F82-1E3C-278E-2DC1-7E040DF542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8307" y="329183"/>
            <a:ext cx="3965282" cy="3429969"/>
          </a:xfrm>
          <a:prstGeom prst="rect">
            <a:avLst/>
          </a:prstGeom>
        </p:spPr>
      </p:pic>
      <p:pic>
        <p:nvPicPr>
          <p:cNvPr id="5" name="Bilde 4" descr="Et bilde som inneholder juletre, jul, juledekorasjon&#10;&#10;KI-generert innhold kan være feil.">
            <a:extLst>
              <a:ext uri="{FF2B5EF4-FFF2-40B4-BE49-F238E27FC236}">
                <a16:creationId xmlns:a16="http://schemas.microsoft.com/office/drawing/2014/main" id="{7B2F339E-96D7-3200-CA62-0B57E562AF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7340" y="4079193"/>
            <a:ext cx="3868928" cy="2176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9150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352BEC0E-22F8-46D0-9632-375DB541B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BC9912CD-2406-06FA-34B0-4B681A6E11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9184"/>
            <a:ext cx="6894576" cy="1783080"/>
          </a:xfrm>
        </p:spPr>
        <p:txBody>
          <a:bodyPr anchor="b">
            <a:normAutofit/>
          </a:bodyPr>
          <a:lstStyle/>
          <a:p>
            <a:r>
              <a:rPr lang="en-US" sz="5400"/>
              <a:t>XGBoost</a:t>
            </a:r>
          </a:p>
        </p:txBody>
      </p:sp>
      <p:sp>
        <p:nvSpPr>
          <p:cNvPr id="44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952" y="2395728"/>
            <a:ext cx="4243589" cy="18288"/>
          </a:xfrm>
          <a:custGeom>
            <a:avLst/>
            <a:gdLst>
              <a:gd name="csX0" fmla="*/ 0 w 4243589"/>
              <a:gd name="csY0" fmla="*/ 0 h 18288"/>
              <a:gd name="csX1" fmla="*/ 478919 w 4243589"/>
              <a:gd name="csY1" fmla="*/ 0 h 18288"/>
              <a:gd name="csX2" fmla="*/ 957839 w 4243589"/>
              <a:gd name="csY2" fmla="*/ 0 h 18288"/>
              <a:gd name="csX3" fmla="*/ 1521630 w 4243589"/>
              <a:gd name="csY3" fmla="*/ 0 h 18288"/>
              <a:gd name="csX4" fmla="*/ 2212729 w 4243589"/>
              <a:gd name="csY4" fmla="*/ 0 h 18288"/>
              <a:gd name="csX5" fmla="*/ 2734084 w 4243589"/>
              <a:gd name="csY5" fmla="*/ 0 h 18288"/>
              <a:gd name="csX6" fmla="*/ 3255439 w 4243589"/>
              <a:gd name="csY6" fmla="*/ 0 h 18288"/>
              <a:gd name="csX7" fmla="*/ 4243589 w 4243589"/>
              <a:gd name="csY7" fmla="*/ 0 h 18288"/>
              <a:gd name="csX8" fmla="*/ 4243589 w 4243589"/>
              <a:gd name="csY8" fmla="*/ 18288 h 18288"/>
              <a:gd name="csX9" fmla="*/ 3594926 w 4243589"/>
              <a:gd name="csY9" fmla="*/ 18288 h 18288"/>
              <a:gd name="csX10" fmla="*/ 3073571 w 4243589"/>
              <a:gd name="csY10" fmla="*/ 18288 h 18288"/>
              <a:gd name="csX11" fmla="*/ 2552216 w 4243589"/>
              <a:gd name="csY11" fmla="*/ 18288 h 18288"/>
              <a:gd name="csX12" fmla="*/ 1903553 w 4243589"/>
              <a:gd name="csY12" fmla="*/ 18288 h 18288"/>
              <a:gd name="csX13" fmla="*/ 1212454 w 4243589"/>
              <a:gd name="csY13" fmla="*/ 18288 h 18288"/>
              <a:gd name="csX14" fmla="*/ 733535 w 4243589"/>
              <a:gd name="csY14" fmla="*/ 18288 h 18288"/>
              <a:gd name="csX15" fmla="*/ 0 w 4243589"/>
              <a:gd name="csY15" fmla="*/ 18288 h 18288"/>
              <a:gd name="csX16" fmla="*/ 0 w 4243589"/>
              <a:gd name="csY16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28A0F242-3013-A205-96E7-A1CF6DF0FC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706624"/>
            <a:ext cx="6894576" cy="348386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500"/>
              <a:t>Optimized implementation of Gradient Boosting</a:t>
            </a:r>
            <a:endParaRPr lang="nb-NO" sz="1500"/>
          </a:p>
          <a:p>
            <a:r>
              <a:rPr lang="en-US" sz="1500"/>
              <a:t>Ensemble type of algorithm that combines multiple weak models to form a stronger model</a:t>
            </a:r>
          </a:p>
          <a:p>
            <a:r>
              <a:rPr lang="en-US" sz="1500"/>
              <a:t>Uses decision trees as its base learners and combines them sequentially to improve the models performance</a:t>
            </a:r>
          </a:p>
          <a:p>
            <a:r>
              <a:rPr lang="en-US" sz="1500"/>
              <a:t>Each new tree is trained to correct the errors made by the previous tree (boosting)</a:t>
            </a:r>
          </a:p>
          <a:p>
            <a:r>
              <a:rPr lang="en-US" sz="1500"/>
              <a:t>Designed for efficiency, speed and high performance</a:t>
            </a:r>
          </a:p>
          <a:p>
            <a:r>
              <a:rPr lang="en-US" sz="1500"/>
              <a:t>Just a better Gradient boosting</a:t>
            </a:r>
          </a:p>
          <a:p>
            <a:r>
              <a:rPr lang="en-US" sz="1500"/>
              <a:t>Disadvantages: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500"/>
              <a:t>Computationally intensive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500" err="1"/>
              <a:t>Sensetive</a:t>
            </a:r>
            <a:r>
              <a:rPr lang="en-US" sz="1500"/>
              <a:t> to noise and outliers</a:t>
            </a:r>
          </a:p>
        </p:txBody>
      </p:sp>
      <p:pic>
        <p:nvPicPr>
          <p:cNvPr id="5" name="Bilde 4" descr="Et bilde som inneholder tekst, diagram, kart, line&#10;&#10;KI-generert innhold kan være feil.">
            <a:extLst>
              <a:ext uri="{FF2B5EF4-FFF2-40B4-BE49-F238E27FC236}">
                <a16:creationId xmlns:a16="http://schemas.microsoft.com/office/drawing/2014/main" id="{416B8011-0AFD-F885-0815-ABA85F4150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5963" y="3939"/>
            <a:ext cx="3429969" cy="3429969"/>
          </a:xfrm>
          <a:prstGeom prst="rect">
            <a:avLst/>
          </a:prstGeom>
        </p:spPr>
      </p:pic>
      <p:pic>
        <p:nvPicPr>
          <p:cNvPr id="6" name="Bilde 5" descr="Et bilde som inneholder tekst, skjermbilde, sirkel, design&#10;&#10;KI-generert innhold kan være feil.">
            <a:extLst>
              <a:ext uri="{FF2B5EF4-FFF2-40B4-BE49-F238E27FC236}">
                <a16:creationId xmlns:a16="http://schemas.microsoft.com/office/drawing/2014/main" id="{CA2855A6-94FA-A58C-5A0C-5EB8104D18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7444" y="3447291"/>
            <a:ext cx="4267720" cy="3086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8987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9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699E82DB-653A-F71F-02FD-360E59431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US" sz="5400"/>
              <a:t>Train and test data</a:t>
            </a:r>
          </a:p>
        </p:txBody>
      </p:sp>
      <p:sp>
        <p:nvSpPr>
          <p:cNvPr id="23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sX0" fmla="*/ 0 w 10972800"/>
              <a:gd name="csY0" fmla="*/ 0 h 18288"/>
              <a:gd name="csX1" fmla="*/ 356616 w 10972800"/>
              <a:gd name="csY1" fmla="*/ 0 h 18288"/>
              <a:gd name="csX2" fmla="*/ 1042416 w 10972800"/>
              <a:gd name="csY2" fmla="*/ 0 h 18288"/>
              <a:gd name="csX3" fmla="*/ 1947672 w 10972800"/>
              <a:gd name="csY3" fmla="*/ 0 h 18288"/>
              <a:gd name="csX4" fmla="*/ 2633472 w 10972800"/>
              <a:gd name="csY4" fmla="*/ 0 h 18288"/>
              <a:gd name="csX5" fmla="*/ 2990088 w 10972800"/>
              <a:gd name="csY5" fmla="*/ 0 h 18288"/>
              <a:gd name="csX6" fmla="*/ 3456432 w 10972800"/>
              <a:gd name="csY6" fmla="*/ 0 h 18288"/>
              <a:gd name="csX7" fmla="*/ 4361688 w 10972800"/>
              <a:gd name="csY7" fmla="*/ 0 h 18288"/>
              <a:gd name="csX8" fmla="*/ 5266944 w 10972800"/>
              <a:gd name="csY8" fmla="*/ 0 h 18288"/>
              <a:gd name="csX9" fmla="*/ 6172200 w 10972800"/>
              <a:gd name="csY9" fmla="*/ 0 h 18288"/>
              <a:gd name="csX10" fmla="*/ 6528816 w 10972800"/>
              <a:gd name="csY10" fmla="*/ 0 h 18288"/>
              <a:gd name="csX11" fmla="*/ 7214616 w 10972800"/>
              <a:gd name="csY11" fmla="*/ 0 h 18288"/>
              <a:gd name="csX12" fmla="*/ 7790688 w 10972800"/>
              <a:gd name="csY12" fmla="*/ 0 h 18288"/>
              <a:gd name="csX13" fmla="*/ 8147304 w 10972800"/>
              <a:gd name="csY13" fmla="*/ 0 h 18288"/>
              <a:gd name="csX14" fmla="*/ 9052560 w 10972800"/>
              <a:gd name="csY14" fmla="*/ 0 h 18288"/>
              <a:gd name="csX15" fmla="*/ 9409176 w 10972800"/>
              <a:gd name="csY15" fmla="*/ 0 h 18288"/>
              <a:gd name="csX16" fmla="*/ 9765792 w 10972800"/>
              <a:gd name="csY16" fmla="*/ 0 h 18288"/>
              <a:gd name="csX17" fmla="*/ 10341864 w 10972800"/>
              <a:gd name="csY17" fmla="*/ 0 h 18288"/>
              <a:gd name="csX18" fmla="*/ 10972800 w 10972800"/>
              <a:gd name="csY18" fmla="*/ 0 h 18288"/>
              <a:gd name="csX19" fmla="*/ 10972800 w 10972800"/>
              <a:gd name="csY19" fmla="*/ 18288 h 18288"/>
              <a:gd name="csX20" fmla="*/ 10177272 w 10972800"/>
              <a:gd name="csY20" fmla="*/ 18288 h 18288"/>
              <a:gd name="csX21" fmla="*/ 9820656 w 10972800"/>
              <a:gd name="csY21" fmla="*/ 18288 h 18288"/>
              <a:gd name="csX22" fmla="*/ 9464040 w 10972800"/>
              <a:gd name="csY22" fmla="*/ 18288 h 18288"/>
              <a:gd name="csX23" fmla="*/ 8778240 w 10972800"/>
              <a:gd name="csY23" fmla="*/ 18288 h 18288"/>
              <a:gd name="csX24" fmla="*/ 8421624 w 10972800"/>
              <a:gd name="csY24" fmla="*/ 18288 h 18288"/>
              <a:gd name="csX25" fmla="*/ 7735824 w 10972800"/>
              <a:gd name="csY25" fmla="*/ 18288 h 18288"/>
              <a:gd name="csX26" fmla="*/ 6940296 w 10972800"/>
              <a:gd name="csY26" fmla="*/ 18288 h 18288"/>
              <a:gd name="csX27" fmla="*/ 6254496 w 10972800"/>
              <a:gd name="csY27" fmla="*/ 18288 h 18288"/>
              <a:gd name="csX28" fmla="*/ 5458968 w 10972800"/>
              <a:gd name="csY28" fmla="*/ 18288 h 18288"/>
              <a:gd name="csX29" fmla="*/ 4663440 w 10972800"/>
              <a:gd name="csY29" fmla="*/ 18288 h 18288"/>
              <a:gd name="csX30" fmla="*/ 4306824 w 10972800"/>
              <a:gd name="csY30" fmla="*/ 18288 h 18288"/>
              <a:gd name="csX31" fmla="*/ 3840480 w 10972800"/>
              <a:gd name="csY31" fmla="*/ 18288 h 18288"/>
              <a:gd name="csX32" fmla="*/ 3264408 w 10972800"/>
              <a:gd name="csY32" fmla="*/ 18288 h 18288"/>
              <a:gd name="csX33" fmla="*/ 2578608 w 10972800"/>
              <a:gd name="csY33" fmla="*/ 18288 h 18288"/>
              <a:gd name="csX34" fmla="*/ 1673352 w 10972800"/>
              <a:gd name="csY34" fmla="*/ 18288 h 18288"/>
              <a:gd name="csX35" fmla="*/ 877824 w 10972800"/>
              <a:gd name="csY35" fmla="*/ 18288 h 18288"/>
              <a:gd name="csX36" fmla="*/ 0 w 10972800"/>
              <a:gd name="csY36" fmla="*/ 18288 h 18288"/>
              <a:gd name="csX37" fmla="*/ 0 w 10972800"/>
              <a:gd name="csY37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  <a:cxn ang="0">
                <a:pos x="csX25" y="csY25"/>
              </a:cxn>
              <a:cxn ang="0">
                <a:pos x="csX26" y="csY26"/>
              </a:cxn>
              <a:cxn ang="0">
                <a:pos x="csX27" y="csY27"/>
              </a:cxn>
              <a:cxn ang="0">
                <a:pos x="csX28" y="csY28"/>
              </a:cxn>
              <a:cxn ang="0">
                <a:pos x="csX29" y="csY29"/>
              </a:cxn>
              <a:cxn ang="0">
                <a:pos x="csX30" y="csY30"/>
              </a:cxn>
              <a:cxn ang="0">
                <a:pos x="csX31" y="csY31"/>
              </a:cxn>
              <a:cxn ang="0">
                <a:pos x="csX32" y="csY32"/>
              </a:cxn>
              <a:cxn ang="0">
                <a:pos x="csX33" y="csY33"/>
              </a:cxn>
              <a:cxn ang="0">
                <a:pos x="csX34" y="csY34"/>
              </a:cxn>
              <a:cxn ang="0">
                <a:pos x="csX35" y="csY35"/>
              </a:cxn>
              <a:cxn ang="0">
                <a:pos x="csX36" y="csY36"/>
              </a:cxn>
              <a:cxn ang="0">
                <a:pos x="csX37" y="cs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0E6726C4-BE91-BE9C-B9E4-5592E9E8D7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anchor="t">
            <a:normAutofit/>
          </a:bodyPr>
          <a:lstStyle/>
          <a:p>
            <a:r>
              <a:rPr lang="en-US" sz="2200">
                <a:ea typeface="+mn-lt"/>
                <a:cs typeface="+mn-lt"/>
              </a:rPr>
              <a:t>Structure</a:t>
            </a:r>
            <a:endParaRPr lang="en-US" sz="2200"/>
          </a:p>
          <a:p>
            <a:endParaRPr lang="en-US" sz="2200"/>
          </a:p>
          <a:p>
            <a:r>
              <a:rPr lang="en-US" sz="2200">
                <a:ea typeface="+mn-lt"/>
                <a:cs typeface="+mn-lt"/>
              </a:rPr>
              <a:t>Train–Test Split</a:t>
            </a:r>
            <a:endParaRPr lang="en-US" sz="2200"/>
          </a:p>
          <a:p>
            <a:pPr marL="457200" lvl="1" indent="0">
              <a:buNone/>
            </a:pPr>
            <a:r>
              <a:rPr lang="en-US" sz="1800"/>
              <a:t>30-70%</a:t>
            </a:r>
          </a:p>
          <a:p>
            <a:endParaRPr lang="en-US" sz="2200">
              <a:ea typeface="+mn-lt"/>
              <a:cs typeface="+mn-lt"/>
            </a:endParaRPr>
          </a:p>
          <a:p>
            <a:r>
              <a:rPr lang="en-US" sz="2200">
                <a:ea typeface="+mn-lt"/>
                <a:cs typeface="+mn-lt"/>
              </a:rPr>
              <a:t>Randomization</a:t>
            </a:r>
          </a:p>
          <a:p>
            <a:endParaRPr lang="en-US" sz="2200"/>
          </a:p>
          <a:p>
            <a:r>
              <a:rPr lang="en-US" sz="2200">
                <a:ea typeface="+mn-lt"/>
                <a:cs typeface="+mn-lt"/>
              </a:rPr>
              <a:t>Consistency</a:t>
            </a:r>
          </a:p>
          <a:p>
            <a:endParaRPr lang="en-US" sz="2200"/>
          </a:p>
          <a:p>
            <a:endParaRPr lang="en-US" sz="2200"/>
          </a:p>
        </p:txBody>
      </p:sp>
      <p:pic>
        <p:nvPicPr>
          <p:cNvPr id="5" name="Bilde 4" descr="Et bilde som inneholder tekst, skjermbilde, programvare, Multimedieprogramvare&#10;&#10;KI-generert innhold kan være feil.">
            <a:extLst>
              <a:ext uri="{FF2B5EF4-FFF2-40B4-BE49-F238E27FC236}">
                <a16:creationId xmlns:a16="http://schemas.microsoft.com/office/drawing/2014/main" id="{F75C1614-65B7-2ED4-31A3-7DFA95F4851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930" r="1" b="1"/>
          <a:stretch>
            <a:fillRect/>
          </a:stretch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2849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B2CFDFC2-DC7C-9363-AFDF-7EE8724AD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Example code</a:t>
            </a:r>
            <a:br>
              <a:rPr lang="en-US" sz="4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4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And Packages</a:t>
            </a:r>
          </a:p>
        </p:txBody>
      </p:sp>
      <p:sp>
        <p:nvSpPr>
          <p:cNvPr id="15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sX0" fmla="*/ 0 w 3255095"/>
              <a:gd name="csY0" fmla="*/ 0 h 18288"/>
              <a:gd name="csX1" fmla="*/ 618468 w 3255095"/>
              <a:gd name="csY1" fmla="*/ 0 h 18288"/>
              <a:gd name="csX2" fmla="*/ 1269487 w 3255095"/>
              <a:gd name="csY2" fmla="*/ 0 h 18288"/>
              <a:gd name="csX3" fmla="*/ 1953057 w 3255095"/>
              <a:gd name="csY3" fmla="*/ 0 h 18288"/>
              <a:gd name="csX4" fmla="*/ 2636627 w 3255095"/>
              <a:gd name="csY4" fmla="*/ 0 h 18288"/>
              <a:gd name="csX5" fmla="*/ 3255095 w 3255095"/>
              <a:gd name="csY5" fmla="*/ 0 h 18288"/>
              <a:gd name="csX6" fmla="*/ 3255095 w 3255095"/>
              <a:gd name="csY6" fmla="*/ 18288 h 18288"/>
              <a:gd name="csX7" fmla="*/ 2538974 w 3255095"/>
              <a:gd name="csY7" fmla="*/ 18288 h 18288"/>
              <a:gd name="csX8" fmla="*/ 1822853 w 3255095"/>
              <a:gd name="csY8" fmla="*/ 18288 h 18288"/>
              <a:gd name="csX9" fmla="*/ 1171834 w 3255095"/>
              <a:gd name="csY9" fmla="*/ 18288 h 18288"/>
              <a:gd name="csX10" fmla="*/ 0 w 3255095"/>
              <a:gd name="csY10" fmla="*/ 18288 h 18288"/>
              <a:gd name="csX11" fmla="*/ 0 w 3255095"/>
              <a:gd name="csY11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kstSylinder 6">
            <a:extLst>
              <a:ext uri="{FF2B5EF4-FFF2-40B4-BE49-F238E27FC236}">
                <a16:creationId xmlns:a16="http://schemas.microsoft.com/office/drawing/2014/main" id="{08E5BAA4-16EA-D9FC-5C44-C2BB33844642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from </a:t>
            </a:r>
            <a:r>
              <a:rPr lang="en-US" sz="1700" err="1"/>
              <a:t>xgboost</a:t>
            </a:r>
            <a:r>
              <a:rPr lang="en-US" sz="1700"/>
              <a:t> import     </a:t>
            </a:r>
            <a:r>
              <a:rPr lang="en-US" sz="1700" err="1"/>
              <a:t>XGBRegressor</a:t>
            </a:r>
            <a:endParaRPr lang="en-US" sz="17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from </a:t>
            </a:r>
            <a:r>
              <a:rPr lang="en-US" sz="1700" err="1"/>
              <a:t>sklearn.ensemble</a:t>
            </a:r>
            <a:r>
              <a:rPr lang="en-US" sz="1700"/>
              <a:t>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/>
              <a:t>      import </a:t>
            </a:r>
            <a:r>
              <a:rPr lang="en-US" sz="1700" err="1"/>
              <a:t>RandomForestRegressor</a:t>
            </a:r>
            <a:endParaRPr lang="en-US" sz="17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from </a:t>
            </a:r>
            <a:r>
              <a:rPr lang="en-US" sz="1700" err="1"/>
              <a:t>sklearn.svm</a:t>
            </a:r>
            <a:r>
              <a:rPr lang="en-US" sz="1700"/>
              <a:t> import SVR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from </a:t>
            </a:r>
            <a:r>
              <a:rPr lang="en-US" sz="1700" err="1"/>
              <a:t>sklearn.metrics</a:t>
            </a:r>
            <a:r>
              <a:rPr lang="en-US" sz="1700"/>
              <a:t>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/>
              <a:t>     import </a:t>
            </a:r>
            <a:r>
              <a:rPr lang="en-US" sz="1700" err="1"/>
              <a:t>mean_absolute_error</a:t>
            </a:r>
            <a:r>
              <a:rPr lang="en-US" sz="1700"/>
              <a:t>,      r2_score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/>
          </a:p>
        </p:txBody>
      </p:sp>
      <p:pic>
        <p:nvPicPr>
          <p:cNvPr id="8" name="Plassholder for innhold 7" descr="Et bilde som inneholder tekst, skjermbilde, Font&#10;&#10;KI-generert innhold kan være feil.">
            <a:extLst>
              <a:ext uri="{FF2B5EF4-FFF2-40B4-BE49-F238E27FC236}">
                <a16:creationId xmlns:a16="http://schemas.microsoft.com/office/drawing/2014/main" id="{825564AF-38B2-426C-20E3-F309FCCFAB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654296" y="667513"/>
            <a:ext cx="6903720" cy="5522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9913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1">
            <a:extLst>
              <a:ext uri="{FF2B5EF4-FFF2-40B4-BE49-F238E27FC236}">
                <a16:creationId xmlns:a16="http://schemas.microsoft.com/office/drawing/2014/main" id="{352BEC0E-22F8-46D0-9632-375DB541B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A586ABCC-1CC5-8144-6F81-4E26C0045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9184"/>
            <a:ext cx="6894576" cy="1783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Comparison</a:t>
            </a:r>
          </a:p>
        </p:txBody>
      </p:sp>
      <p:sp>
        <p:nvSpPr>
          <p:cNvPr id="17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952" y="2395728"/>
            <a:ext cx="4243589" cy="18288"/>
          </a:xfrm>
          <a:custGeom>
            <a:avLst/>
            <a:gdLst>
              <a:gd name="csX0" fmla="*/ 0 w 4243589"/>
              <a:gd name="csY0" fmla="*/ 0 h 18288"/>
              <a:gd name="csX1" fmla="*/ 478919 w 4243589"/>
              <a:gd name="csY1" fmla="*/ 0 h 18288"/>
              <a:gd name="csX2" fmla="*/ 957839 w 4243589"/>
              <a:gd name="csY2" fmla="*/ 0 h 18288"/>
              <a:gd name="csX3" fmla="*/ 1521630 w 4243589"/>
              <a:gd name="csY3" fmla="*/ 0 h 18288"/>
              <a:gd name="csX4" fmla="*/ 2212729 w 4243589"/>
              <a:gd name="csY4" fmla="*/ 0 h 18288"/>
              <a:gd name="csX5" fmla="*/ 2734084 w 4243589"/>
              <a:gd name="csY5" fmla="*/ 0 h 18288"/>
              <a:gd name="csX6" fmla="*/ 3255439 w 4243589"/>
              <a:gd name="csY6" fmla="*/ 0 h 18288"/>
              <a:gd name="csX7" fmla="*/ 4243589 w 4243589"/>
              <a:gd name="csY7" fmla="*/ 0 h 18288"/>
              <a:gd name="csX8" fmla="*/ 4243589 w 4243589"/>
              <a:gd name="csY8" fmla="*/ 18288 h 18288"/>
              <a:gd name="csX9" fmla="*/ 3594926 w 4243589"/>
              <a:gd name="csY9" fmla="*/ 18288 h 18288"/>
              <a:gd name="csX10" fmla="*/ 3073571 w 4243589"/>
              <a:gd name="csY10" fmla="*/ 18288 h 18288"/>
              <a:gd name="csX11" fmla="*/ 2552216 w 4243589"/>
              <a:gd name="csY11" fmla="*/ 18288 h 18288"/>
              <a:gd name="csX12" fmla="*/ 1903553 w 4243589"/>
              <a:gd name="csY12" fmla="*/ 18288 h 18288"/>
              <a:gd name="csX13" fmla="*/ 1212454 w 4243589"/>
              <a:gd name="csY13" fmla="*/ 18288 h 18288"/>
              <a:gd name="csX14" fmla="*/ 733535 w 4243589"/>
              <a:gd name="csY14" fmla="*/ 18288 h 18288"/>
              <a:gd name="csX15" fmla="*/ 0 w 4243589"/>
              <a:gd name="csY15" fmla="*/ 18288 h 18288"/>
              <a:gd name="csX16" fmla="*/ 0 w 4243589"/>
              <a:gd name="csY16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kstSylinder 6">
            <a:extLst>
              <a:ext uri="{FF2B5EF4-FFF2-40B4-BE49-F238E27FC236}">
                <a16:creationId xmlns:a16="http://schemas.microsoft.com/office/drawing/2014/main" id="{ACA60CE7-6430-2614-6899-5F252AA5232C}"/>
              </a:ext>
            </a:extLst>
          </p:cNvPr>
          <p:cNvSpPr txBox="1"/>
          <p:nvPr/>
        </p:nvSpPr>
        <p:spPr>
          <a:xfrm>
            <a:off x="640080" y="2706624"/>
            <a:ext cx="6894576" cy="3483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/>
              <a:t>Mean Absolute Error (MAE)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/>
              <a:t>Average magnitude of error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/>
              <a:t>Represents the average difference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9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9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9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/>
              <a:t>R-squared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/>
              <a:t>Variance 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/>
              <a:t>Gives a  value between 0 and 1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/>
              <a:t>Closer to 1, higher accuracy</a:t>
            </a:r>
          </a:p>
        </p:txBody>
      </p:sp>
      <p:pic>
        <p:nvPicPr>
          <p:cNvPr id="4" name="Bilde 3">
            <a:extLst>
              <a:ext uri="{FF2B5EF4-FFF2-40B4-BE49-F238E27FC236}">
                <a16:creationId xmlns:a16="http://schemas.microsoft.com/office/drawing/2014/main" id="{3D5C31DC-48AC-21B0-E908-965C37229E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4280" y="148535"/>
            <a:ext cx="6257896" cy="3781154"/>
          </a:xfrm>
          <a:prstGeom prst="rect">
            <a:avLst/>
          </a:prstGeom>
        </p:spPr>
      </p:pic>
      <p:pic>
        <p:nvPicPr>
          <p:cNvPr id="9" name="Plassholder for innhold 8" descr="Et bilde som inneholder tekst, skjermbilde, Font&#10;&#10;KI-generert innhold kan være feil.">
            <a:extLst>
              <a:ext uri="{FF2B5EF4-FFF2-40B4-BE49-F238E27FC236}">
                <a16:creationId xmlns:a16="http://schemas.microsoft.com/office/drawing/2014/main" id="{CCD80E43-0777-36EA-9A67-732AAC01E4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483128" y="4110338"/>
            <a:ext cx="66802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6706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67BB9C6F-3B94-F8E6-CA57-2027BAB1C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b-NO" err="1"/>
              <a:t>Comparision</a:t>
            </a:r>
            <a:r>
              <a:rPr lang="nb-NO"/>
              <a:t> (Compressor)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4BCFDA7F-0CB0-9CB6-878C-6C6ED62C04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b-NO"/>
          </a:p>
        </p:txBody>
      </p:sp>
      <p:pic>
        <p:nvPicPr>
          <p:cNvPr id="4" name="Bilde 3">
            <a:extLst>
              <a:ext uri="{FF2B5EF4-FFF2-40B4-BE49-F238E27FC236}">
                <a16:creationId xmlns:a16="http://schemas.microsoft.com/office/drawing/2014/main" id="{738FD57F-349E-D63D-8A76-D18703DAF8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225" y="2208369"/>
            <a:ext cx="10757550" cy="3585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6010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12</Slides>
  <Notes>2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Lysbildetitler</vt:lpstr>
      </vt:variant>
      <vt:variant>
        <vt:i4>12</vt:i4>
      </vt:variant>
    </vt:vector>
  </HeadingPairs>
  <TitlesOfParts>
    <vt:vector size="13" baseType="lpstr">
      <vt:lpstr>Office-tema</vt:lpstr>
      <vt:lpstr>Marine Vessel Predictive Maintenance</vt:lpstr>
      <vt:lpstr>Different Machine learning algorithms </vt:lpstr>
      <vt:lpstr>SVM</vt:lpstr>
      <vt:lpstr>Random Forest</vt:lpstr>
      <vt:lpstr>XGBoost</vt:lpstr>
      <vt:lpstr>Train and test data</vt:lpstr>
      <vt:lpstr>Example code And Packages</vt:lpstr>
      <vt:lpstr>Comparison</vt:lpstr>
      <vt:lpstr>Comparision (Compressor)</vt:lpstr>
      <vt:lpstr>Comparision (Compressor) </vt:lpstr>
      <vt:lpstr>Comparison (Turbine)</vt:lpstr>
      <vt:lpstr>Comparison (Turbine)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William Haugland</dc:creator>
  <cp:revision>2</cp:revision>
  <dcterms:created xsi:type="dcterms:W3CDTF">2026-02-03T11:55:23Z</dcterms:created>
  <dcterms:modified xsi:type="dcterms:W3CDTF">2026-02-10T11:25:51Z</dcterms:modified>
</cp:coreProperties>
</file>

<file path=docProps/thumbnail.jpeg>
</file>